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74" r:id="rId4"/>
    <p:sldId id="301" r:id="rId5"/>
    <p:sldId id="313" r:id="rId6"/>
    <p:sldId id="319" r:id="rId7"/>
    <p:sldId id="320" r:id="rId8"/>
    <p:sldId id="321" r:id="rId9"/>
    <p:sldId id="322" r:id="rId10"/>
    <p:sldId id="323" r:id="rId11"/>
    <p:sldId id="284" r:id="rId12"/>
    <p:sldId id="303" r:id="rId13"/>
    <p:sldId id="268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0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2" y="7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2019-03-31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640821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시스템 요구사항 분석 및 예제 실습 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720993" y="1263833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835933" y="1132505"/>
            <a:ext cx="373606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Td_agent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learnplay</a:t>
            </a:r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B3A8DF-D98F-4E13-97BD-E29B9B6BFF91}"/>
              </a:ext>
            </a:extLst>
          </p:cNvPr>
          <p:cNvSpPr txBox="1"/>
          <p:nvPr/>
        </p:nvSpPr>
        <p:spPr>
          <a:xfrm>
            <a:off x="5007236" y="1220057"/>
            <a:ext cx="2659693" cy="3741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667DAC-8074-480E-9584-66EED412F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037" y="1196005"/>
            <a:ext cx="5374105" cy="5281448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A828602-C48B-4BED-AD11-27F5BE7D41B6}"/>
              </a:ext>
            </a:extLst>
          </p:cNvPr>
          <p:cNvSpPr/>
          <p:nvPr/>
        </p:nvSpPr>
        <p:spPr>
          <a:xfrm>
            <a:off x="3187700" y="4305300"/>
            <a:ext cx="2857500" cy="217215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695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9" y="312549"/>
            <a:ext cx="727054" cy="584775"/>
            <a:chOff x="3543248" y="3462949"/>
            <a:chExt cx="614407" cy="58477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3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457606" y="1376882"/>
            <a:ext cx="7491368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적절한 </a:t>
            </a:r>
            <a:r>
              <a:rPr lang="ko-KR" altLang="en-US" sz="2800" dirty="0">
                <a:solidFill>
                  <a:srgbClr val="FF0000"/>
                </a:solidFill>
              </a:rPr>
              <a:t>상태</a:t>
            </a:r>
            <a:r>
              <a:rPr lang="ko-KR" altLang="en-US" sz="2800" dirty="0"/>
              <a:t> </a:t>
            </a:r>
            <a:r>
              <a:rPr lang="en-US" altLang="ko-KR" sz="2800" dirty="0"/>
              <a:t>, </a:t>
            </a:r>
            <a:r>
              <a:rPr lang="ko-KR" altLang="en-US" sz="2800" dirty="0">
                <a:solidFill>
                  <a:srgbClr val="FF0000"/>
                </a:solidFill>
              </a:rPr>
              <a:t>보상</a:t>
            </a:r>
            <a:r>
              <a:rPr lang="ko-KR" altLang="en-US" sz="2800" dirty="0"/>
              <a:t>의 설계</a:t>
            </a:r>
            <a:endParaRPr lang="en-US" altLang="ko-KR" sz="2800" dirty="0"/>
          </a:p>
          <a:p>
            <a:pPr algn="ctr"/>
            <a:r>
              <a:rPr lang="en-US" altLang="ko-KR" sz="2800" dirty="0"/>
              <a:t>= </a:t>
            </a:r>
          </a:p>
          <a:p>
            <a:pPr algn="ctr"/>
            <a:r>
              <a:rPr lang="ko-KR" altLang="en-US" sz="2800" dirty="0"/>
              <a:t>강화학습 환경 제작의 핵심</a:t>
            </a:r>
            <a:endParaRPr lang="en-US" altLang="ko-KR" sz="2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5831FB4-D3A8-4767-BA62-F643AB9A7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25" y="3866089"/>
            <a:ext cx="3638550" cy="942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56A15A-C985-4EEF-921C-CAA025CA4864}"/>
              </a:ext>
            </a:extLst>
          </p:cNvPr>
          <p:cNvSpPr txBox="1"/>
          <p:nvPr/>
        </p:nvSpPr>
        <p:spPr>
          <a:xfrm>
            <a:off x="196335" y="3025992"/>
            <a:ext cx="707001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Gym_tictactoe.env.py </a:t>
            </a:r>
            <a:r>
              <a:rPr lang="ko-KR" altLang="en-US" sz="2800" dirty="0"/>
              <a:t>의 보상 설계 </a:t>
            </a:r>
            <a:r>
              <a:rPr lang="en-US" altLang="ko-KR" sz="2800" dirty="0"/>
              <a:t>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3265E6-8865-45AF-9014-5F31427F592A}"/>
              </a:ext>
            </a:extLst>
          </p:cNvPr>
          <p:cNvSpPr/>
          <p:nvPr/>
        </p:nvSpPr>
        <p:spPr>
          <a:xfrm>
            <a:off x="726686" y="3142440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AB1714-92B1-4A80-9F69-9F977F620863}"/>
              </a:ext>
            </a:extLst>
          </p:cNvPr>
          <p:cNvSpPr txBox="1"/>
          <p:nvPr/>
        </p:nvSpPr>
        <p:spPr>
          <a:xfrm>
            <a:off x="196335" y="5042506"/>
            <a:ext cx="8757165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비교적 간단하고 칸수도 적기 때문에 보상설계가 </a:t>
            </a:r>
            <a:endParaRPr lang="en-US" altLang="ko-KR" sz="2800" dirty="0"/>
          </a:p>
          <a:p>
            <a:pPr algn="ctr"/>
            <a:r>
              <a:rPr lang="ko-KR" altLang="en-US" sz="2800" dirty="0"/>
              <a:t>간단하나</a:t>
            </a:r>
            <a:r>
              <a:rPr lang="en-US" altLang="ko-KR" sz="2800" dirty="0"/>
              <a:t>, 4</a:t>
            </a:r>
            <a:r>
              <a:rPr lang="ko-KR" altLang="en-US" sz="2800" dirty="0"/>
              <a:t>목</a:t>
            </a:r>
            <a:r>
              <a:rPr lang="en-US" altLang="ko-KR" sz="2800" dirty="0"/>
              <a:t>~</a:t>
            </a:r>
            <a:r>
              <a:rPr lang="ko-KR" altLang="en-US" sz="2800" dirty="0"/>
              <a:t>오목의 설계를 위한 환경 설정</a:t>
            </a:r>
            <a:r>
              <a:rPr lang="en-US" altLang="ko-KR" sz="2800" dirty="0"/>
              <a:t>(</a:t>
            </a:r>
            <a:r>
              <a:rPr lang="ko-KR" altLang="en-US" sz="2800" dirty="0"/>
              <a:t> 칸 수</a:t>
            </a:r>
            <a:r>
              <a:rPr lang="en-US" altLang="ko-KR" sz="2800" dirty="0"/>
              <a:t>) </a:t>
            </a:r>
            <a:r>
              <a:rPr lang="ko-KR" altLang="en-US" sz="2800" dirty="0"/>
              <a:t>에 따른 </a:t>
            </a:r>
            <a:r>
              <a:rPr lang="ko-KR" altLang="en-US" sz="2800" dirty="0" err="1"/>
              <a:t>상황별</a:t>
            </a:r>
            <a:r>
              <a:rPr lang="ko-KR" altLang="en-US" sz="2800" dirty="0"/>
              <a:t> 적절한 보상을 상세히 </a:t>
            </a:r>
            <a:r>
              <a:rPr lang="ko-KR" altLang="en-US" sz="2800" dirty="0" err="1"/>
              <a:t>기술해야함</a:t>
            </a:r>
            <a:r>
              <a:rPr lang="ko-KR" altLang="en-US" sz="2800" dirty="0"/>
              <a:t> </a:t>
            </a:r>
            <a:endParaRPr lang="en-US" altLang="ko-KR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593901-EB03-4FDA-96C9-2F77236E0215}"/>
              </a:ext>
            </a:extLst>
          </p:cNvPr>
          <p:cNvSpPr txBox="1"/>
          <p:nvPr/>
        </p:nvSpPr>
        <p:spPr>
          <a:xfrm>
            <a:off x="1184663" y="363265"/>
            <a:ext cx="39741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GYM 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tictactoe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활용</a:t>
            </a:r>
          </a:p>
        </p:txBody>
      </p:sp>
    </p:spTree>
    <p:extLst>
      <p:ext uri="{BB962C8B-B14F-4D97-AF65-F5344CB8AC3E}">
        <p14:creationId xmlns:p14="http://schemas.microsoft.com/office/powerpoint/2010/main" val="734011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1018430" y="1663021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벤치마킹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4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38D8E87-F7BC-42AB-8E76-5C9D2896DA4F}"/>
              </a:ext>
            </a:extLst>
          </p:cNvPr>
          <p:cNvSpPr txBox="1"/>
          <p:nvPr/>
        </p:nvSpPr>
        <p:spPr>
          <a:xfrm>
            <a:off x="1235689" y="1606246"/>
            <a:ext cx="625754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Td_agent</a:t>
            </a:r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learn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알고리즘 </a:t>
            </a:r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</a:t>
            </a:r>
            <a:r>
              <a:rPr lang="ko-KR" altLang="en-US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몬테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카를로 트리 </a:t>
            </a:r>
            <a:r>
              <a:rPr lang="ko-KR" altLang="en-US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서치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활용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EC610B5-AB83-48CF-AF37-6BA8835EEA4C}"/>
              </a:ext>
            </a:extLst>
          </p:cNvPr>
          <p:cNvSpPr/>
          <p:nvPr/>
        </p:nvSpPr>
        <p:spPr>
          <a:xfrm>
            <a:off x="1018430" y="30414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E506A6-4A5C-466C-9D03-15925B5BE6D1}"/>
              </a:ext>
            </a:extLst>
          </p:cNvPr>
          <p:cNvSpPr txBox="1"/>
          <p:nvPr/>
        </p:nvSpPr>
        <p:spPr>
          <a:xfrm>
            <a:off x="1235689" y="2984711"/>
            <a:ext cx="625754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Base_agent</a:t>
            </a:r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– </a:t>
            </a:r>
            <a:r>
              <a:rPr lang="en-US" altLang="ko-KR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td_agent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성능 검토를 위해 </a:t>
            </a:r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4~5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목에서 </a:t>
            </a:r>
            <a:endParaRPr lang="en-US" altLang="ko-KR" sz="20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    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활용 가능 하도록 환경설정 변경 필요 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EA54842-50B5-4A2F-96AB-E8E52DEE41FE}"/>
              </a:ext>
            </a:extLst>
          </p:cNvPr>
          <p:cNvSpPr/>
          <p:nvPr/>
        </p:nvSpPr>
        <p:spPr>
          <a:xfrm>
            <a:off x="1018430" y="4600643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13426A-007C-4FA1-9CCF-384E4ABA64AB}"/>
              </a:ext>
            </a:extLst>
          </p:cNvPr>
          <p:cNvSpPr txBox="1"/>
          <p:nvPr/>
        </p:nvSpPr>
        <p:spPr>
          <a:xfrm>
            <a:off x="1235688" y="4543868"/>
            <a:ext cx="6889881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tictactoe.env</a:t>
            </a:r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– </a:t>
            </a:r>
            <a:r>
              <a:rPr lang="ko-KR" altLang="en-US" sz="20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틱택토의</a:t>
            </a:r>
            <a:r>
              <a:rPr lang="ko-KR" altLang="en-US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보상보다 더 상세한 보상 설계</a:t>
            </a:r>
            <a:endParaRPr lang="en-US" altLang="ko-KR" sz="20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         </a:t>
            </a:r>
            <a:endParaRPr lang="ko-KR" altLang="en-US" sz="20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42743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619992" cy="584775"/>
            <a:chOff x="3524241" y="3584171"/>
            <a:chExt cx="3904191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70013" y="3640178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시스템 요구사항 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1012" y="4080853"/>
            <a:ext cx="3988930" cy="584775"/>
            <a:chOff x="4118618" y="3546800"/>
            <a:chExt cx="3988930" cy="584775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18618" y="3546800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4381012" y="4101939"/>
            <a:ext cx="4145967" cy="1187055"/>
            <a:chOff x="4019517" y="2755148"/>
            <a:chExt cx="4145967" cy="1187055"/>
          </a:xfrm>
        </p:grpSpPr>
        <p:sp>
          <p:nvSpPr>
            <p:cNvPr id="58" name="TextBox 57"/>
            <p:cNvSpPr txBox="1"/>
            <p:nvPr/>
          </p:nvSpPr>
          <p:spPr>
            <a:xfrm>
              <a:off x="4616121" y="2755148"/>
              <a:ext cx="354936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개발 필요사항 분석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019517" y="3357428"/>
              <a:ext cx="59660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6846471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소 주제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시스템 요구사항 분석 및 예제 실습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36028" y="4742058"/>
            <a:ext cx="335841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GYM 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tictactoe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활용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43979" y="4208861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692A0FD-B93E-44D7-BACC-C6D436E8EEF0}"/>
              </a:ext>
            </a:extLst>
          </p:cNvPr>
          <p:cNvSpPr/>
          <p:nvPr/>
        </p:nvSpPr>
        <p:spPr>
          <a:xfrm>
            <a:off x="4857759" y="4805184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1F4252-2C83-4D0B-8400-3D0CEE72BE10}"/>
              </a:ext>
            </a:extLst>
          </p:cNvPr>
          <p:cNvSpPr txBox="1"/>
          <p:nvPr/>
        </p:nvSpPr>
        <p:spPr>
          <a:xfrm>
            <a:off x="4365503" y="5343098"/>
            <a:ext cx="61440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03B48-08F8-4BFF-8F53-F7D651524186}"/>
              </a:ext>
            </a:extLst>
          </p:cNvPr>
          <p:cNvSpPr txBox="1"/>
          <p:nvPr/>
        </p:nvSpPr>
        <p:spPr>
          <a:xfrm>
            <a:off x="5067456" y="5404654"/>
            <a:ext cx="335841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벤치마킹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116C84E-50E6-4381-A290-7A6CB40EAE9F}"/>
              </a:ext>
            </a:extLst>
          </p:cNvPr>
          <p:cNvSpPr/>
          <p:nvPr/>
        </p:nvSpPr>
        <p:spPr>
          <a:xfrm>
            <a:off x="4874447" y="5444065"/>
            <a:ext cx="93467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시스템 요구사항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872E486-AAD5-40A6-B6E4-2F0A2F907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35" y="1830387"/>
            <a:ext cx="8053631" cy="403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9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개발 필요사항 분석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1530968" y="47068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412C3B-8438-4487-AF01-C83F42703830}"/>
              </a:ext>
            </a:extLst>
          </p:cNvPr>
          <p:cNvSpPr txBox="1"/>
          <p:nvPr/>
        </p:nvSpPr>
        <p:spPr>
          <a:xfrm>
            <a:off x="1785479" y="31447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8AAD65-9DB0-4965-B7CE-D35DCB6D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08" y="3276587"/>
            <a:ext cx="2487384" cy="30482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AF4DFD3-7947-4B8F-8652-DD081C7A3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985" y="1016584"/>
            <a:ext cx="6289639" cy="573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14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601735" y="1176282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745367" y="1088730"/>
            <a:ext cx="39741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GYM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–TICTACTOE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구성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8925866-DF68-4F86-AD06-C0B3D5686F2E}"/>
              </a:ext>
            </a:extLst>
          </p:cNvPr>
          <p:cNvGrpSpPr/>
          <p:nvPr/>
        </p:nvGrpSpPr>
        <p:grpSpPr>
          <a:xfrm>
            <a:off x="382235" y="1843551"/>
            <a:ext cx="8379530" cy="4544285"/>
            <a:chOff x="382235" y="1850497"/>
            <a:chExt cx="8379530" cy="454428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E3EBAEC7-E1EB-47F8-A6F2-91254E021845}"/>
                </a:ext>
              </a:extLst>
            </p:cNvPr>
            <p:cNvSpPr/>
            <p:nvPr/>
          </p:nvSpPr>
          <p:spPr>
            <a:xfrm>
              <a:off x="3308864" y="1850497"/>
              <a:ext cx="26543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GYM-TICTACTOE ENV</a:t>
              </a:r>
              <a:endParaRPr lang="ko-KR" altLang="en-US" dirty="0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FBA84499-EBAD-40C3-A40D-86FE1204ACB9}"/>
                </a:ext>
              </a:extLst>
            </p:cNvPr>
            <p:cNvSpPr/>
            <p:nvPr/>
          </p:nvSpPr>
          <p:spPr>
            <a:xfrm>
              <a:off x="699531" y="3189481"/>
              <a:ext cx="2175633" cy="91941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HUMAN_AGENT</a:t>
              </a:r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971A7AAF-50AB-4876-B9C2-67DC0C85938C}"/>
                </a:ext>
              </a:extLst>
            </p:cNvPr>
            <p:cNvSpPr/>
            <p:nvPr/>
          </p:nvSpPr>
          <p:spPr>
            <a:xfrm>
              <a:off x="3557657" y="3184570"/>
              <a:ext cx="2175633" cy="91941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BASE_AGENT</a:t>
              </a:r>
              <a:endParaRPr lang="ko-KR" altLang="en-US" dirty="0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3ECA5F3-BBB4-4BFB-8CE1-28B8E0401579}"/>
                </a:ext>
              </a:extLst>
            </p:cNvPr>
            <p:cNvSpPr/>
            <p:nvPr/>
          </p:nvSpPr>
          <p:spPr>
            <a:xfrm>
              <a:off x="6396865" y="3198835"/>
              <a:ext cx="2175633" cy="91941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TD_AGENT</a:t>
              </a:r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E1D11E1-0689-40E8-823B-CD5BF1EC5C55}"/>
                </a:ext>
              </a:extLst>
            </p:cNvPr>
            <p:cNvSpPr/>
            <p:nvPr/>
          </p:nvSpPr>
          <p:spPr>
            <a:xfrm>
              <a:off x="382235" y="4457807"/>
              <a:ext cx="2554169" cy="19352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TICTACTOE ENV </a:t>
              </a:r>
              <a:r>
                <a:rPr lang="ko-KR" altLang="en-US" dirty="0">
                  <a:solidFill>
                    <a:schemeClr val="tx1"/>
                  </a:solidFill>
                </a:rPr>
                <a:t>호출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사용자끼리 </a:t>
              </a:r>
              <a:r>
                <a:rPr lang="en-US" altLang="ko-KR" dirty="0">
                  <a:solidFill>
                    <a:schemeClr val="tx1"/>
                  </a:solidFill>
                </a:rPr>
                <a:t>1:1 </a:t>
              </a:r>
              <a:r>
                <a:rPr lang="ko-KR" altLang="en-US" dirty="0">
                  <a:solidFill>
                    <a:schemeClr val="tx1"/>
                  </a:solidFill>
                </a:rPr>
                <a:t>승부 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선 수 </a:t>
              </a:r>
              <a:r>
                <a:rPr lang="en-US" altLang="ko-KR" dirty="0">
                  <a:solidFill>
                    <a:schemeClr val="tx1"/>
                  </a:solidFill>
                </a:rPr>
                <a:t>: O, </a:t>
              </a:r>
              <a:r>
                <a:rPr lang="ko-KR" altLang="en-US" dirty="0">
                  <a:solidFill>
                    <a:schemeClr val="tx1"/>
                  </a:solidFill>
                </a:rPr>
                <a:t>후 수 </a:t>
              </a:r>
              <a:r>
                <a:rPr lang="en-US" altLang="ko-KR" dirty="0">
                  <a:solidFill>
                    <a:schemeClr val="tx1"/>
                  </a:solidFill>
                </a:rPr>
                <a:t>: X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C9D4DC-C793-45FE-90F4-40219111D7F3}"/>
                </a:ext>
              </a:extLst>
            </p:cNvPr>
            <p:cNvSpPr/>
            <p:nvPr/>
          </p:nvSpPr>
          <p:spPr>
            <a:xfrm>
              <a:off x="3324690" y="4459539"/>
              <a:ext cx="2554169" cy="19352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아주 약한 단계의 </a:t>
              </a:r>
              <a:r>
                <a:rPr lang="en-US" altLang="ko-KR" dirty="0">
                  <a:solidFill>
                    <a:schemeClr val="tx1"/>
                  </a:solidFill>
                </a:rPr>
                <a:t>AI,</a:t>
              </a: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랜덤으로 수를 둠</a:t>
              </a:r>
              <a:r>
                <a:rPr lang="en-US" altLang="ko-KR" dirty="0">
                  <a:solidFill>
                    <a:schemeClr val="tx1"/>
                  </a:solidFill>
                </a:rPr>
                <a:t>.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BUT </a:t>
              </a:r>
              <a:r>
                <a:rPr lang="ko-KR" altLang="en-US" dirty="0">
                  <a:solidFill>
                    <a:schemeClr val="tx1"/>
                  </a:solidFill>
                </a:rPr>
                <a:t>이길 수 있는 위치에 수를 둔다</a:t>
              </a:r>
              <a:r>
                <a:rPr lang="en-US" altLang="ko-KR" dirty="0">
                  <a:solidFill>
                    <a:schemeClr val="tx1"/>
                  </a:solidFill>
                </a:rPr>
                <a:t>. 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701FDE4-D6DB-4BBA-B129-A4B3C94625BE}"/>
                </a:ext>
              </a:extLst>
            </p:cNvPr>
            <p:cNvSpPr/>
            <p:nvPr/>
          </p:nvSpPr>
          <p:spPr>
            <a:xfrm>
              <a:off x="6207596" y="4457807"/>
              <a:ext cx="2554169" cy="19352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강화학습 및 벤치마킹</a:t>
              </a:r>
              <a:r>
                <a:rPr lang="en-US" altLang="ko-KR" dirty="0">
                  <a:solidFill>
                    <a:schemeClr val="tx1"/>
                  </a:solidFill>
                </a:rPr>
                <a:t>,</a:t>
              </a: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학습된 데이터 셋 기반으로 사용자와 승부 혹은 베이스 에이전트와 대국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639DAF23-5D65-468D-9766-FD4ED74CFADA}"/>
                </a:ext>
              </a:extLst>
            </p:cNvPr>
            <p:cNvCxnSpPr>
              <a:cxnSpLocks/>
              <a:stCxn id="3" idx="2"/>
              <a:endCxn id="5" idx="0"/>
            </p:cNvCxnSpPr>
            <p:nvPr/>
          </p:nvCxnSpPr>
          <p:spPr>
            <a:xfrm flipH="1">
              <a:off x="1787348" y="2599797"/>
              <a:ext cx="2848666" cy="5896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AD4201D1-BF0A-44D6-869D-DF06F7BB3626}"/>
                </a:ext>
              </a:extLst>
            </p:cNvPr>
            <p:cNvCxnSpPr>
              <a:cxnSpLocks/>
              <a:stCxn id="3" idx="2"/>
              <a:endCxn id="17" idx="0"/>
            </p:cNvCxnSpPr>
            <p:nvPr/>
          </p:nvCxnSpPr>
          <p:spPr>
            <a:xfrm>
              <a:off x="4636014" y="2599797"/>
              <a:ext cx="9460" cy="58477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A5B2B3FB-3EB2-4709-9DE1-D1F1DA925661}"/>
                </a:ext>
              </a:extLst>
            </p:cNvPr>
            <p:cNvCxnSpPr>
              <a:cxnSpLocks/>
              <a:stCxn id="3" idx="2"/>
              <a:endCxn id="18" idx="0"/>
            </p:cNvCxnSpPr>
            <p:nvPr/>
          </p:nvCxnSpPr>
          <p:spPr>
            <a:xfrm>
              <a:off x="4636014" y="2599797"/>
              <a:ext cx="2848668" cy="5990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79E0976-2D69-4522-A04D-2935A0CB47D3}"/>
              </a:ext>
            </a:extLst>
          </p:cNvPr>
          <p:cNvGrpSpPr/>
          <p:nvPr/>
        </p:nvGrpSpPr>
        <p:grpSpPr>
          <a:xfrm>
            <a:off x="2582696" y="2070476"/>
            <a:ext cx="4125554" cy="3555404"/>
            <a:chOff x="9053869" y="204279"/>
            <a:chExt cx="4125554" cy="3555404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9955386-7F46-45E8-BFF7-8BFB45827059}"/>
                </a:ext>
              </a:extLst>
            </p:cNvPr>
            <p:cNvSpPr/>
            <p:nvPr/>
          </p:nvSpPr>
          <p:spPr>
            <a:xfrm>
              <a:off x="9053869" y="320498"/>
              <a:ext cx="4125554" cy="3439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_render(), _reset(), _step()</a:t>
              </a:r>
              <a:r>
                <a:rPr lang="ko-KR" altLang="en-US" dirty="0"/>
                <a:t> </a:t>
              </a:r>
              <a:r>
                <a:rPr lang="en-US" altLang="ko-KR" dirty="0"/>
                <a:t>for ENV</a:t>
              </a:r>
            </a:p>
            <a:p>
              <a:pPr algn="ctr"/>
              <a:r>
                <a:rPr lang="en-US" altLang="ko-KR" dirty="0"/>
                <a:t>render(), reset(), step()</a:t>
              </a:r>
            </a:p>
            <a:p>
              <a:pPr algn="ctr"/>
              <a:r>
                <a:rPr lang="en-US" altLang="ko-KR" dirty="0"/>
                <a:t>For agent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3FCE507F-6C61-41EA-8F7C-41BBE087F7FB}"/>
                </a:ext>
              </a:extLst>
            </p:cNvPr>
            <p:cNvSpPr/>
            <p:nvPr/>
          </p:nvSpPr>
          <p:spPr>
            <a:xfrm>
              <a:off x="10019370" y="204279"/>
              <a:ext cx="2194551" cy="4524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Gym library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822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735793" y="149466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907749" y="1407113"/>
            <a:ext cx="265969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Human_agent</a:t>
            </a:r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B3A8DF-D98F-4E13-97BD-E29B9B6BFF91}"/>
              </a:ext>
            </a:extLst>
          </p:cNvPr>
          <p:cNvSpPr txBox="1"/>
          <p:nvPr/>
        </p:nvSpPr>
        <p:spPr>
          <a:xfrm>
            <a:off x="5007236" y="1220057"/>
            <a:ext cx="2659693" cy="3741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43DA5C-928F-4EE1-ABB7-FA3BB1E26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15" y="2338603"/>
            <a:ext cx="7519610" cy="194996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C702BF3-3591-49C8-AB60-203A973A1711}"/>
              </a:ext>
            </a:extLst>
          </p:cNvPr>
          <p:cNvSpPr txBox="1"/>
          <p:nvPr/>
        </p:nvSpPr>
        <p:spPr>
          <a:xfrm>
            <a:off x="1271501" y="4777435"/>
            <a:ext cx="660099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Gym-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tictactoe.env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에서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TicTacToeEnv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import </a:t>
            </a:r>
          </a:p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하여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사용자간의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1:1 </a:t>
            </a:r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대국 환경 </a:t>
            </a:r>
          </a:p>
        </p:txBody>
      </p:sp>
    </p:spTree>
    <p:extLst>
      <p:ext uri="{BB962C8B-B14F-4D97-AF65-F5344CB8AC3E}">
        <p14:creationId xmlns:p14="http://schemas.microsoft.com/office/powerpoint/2010/main" val="4216641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735793" y="149466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907749" y="1407113"/>
            <a:ext cx="265969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Base_agent</a:t>
            </a:r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B3A8DF-D98F-4E13-97BD-E29B9B6BFF91}"/>
              </a:ext>
            </a:extLst>
          </p:cNvPr>
          <p:cNvSpPr txBox="1"/>
          <p:nvPr/>
        </p:nvSpPr>
        <p:spPr>
          <a:xfrm>
            <a:off x="5007236" y="1220057"/>
            <a:ext cx="2659693" cy="3741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5951E0-53B4-40D3-A002-E45A8DB8DF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742" y="1028700"/>
            <a:ext cx="5222465" cy="565697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A4CE1A4-0AB8-409D-B783-49097D85B428}"/>
              </a:ext>
            </a:extLst>
          </p:cNvPr>
          <p:cNvSpPr/>
          <p:nvPr/>
        </p:nvSpPr>
        <p:spPr>
          <a:xfrm>
            <a:off x="3008642" y="3160422"/>
            <a:ext cx="1334758" cy="212277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184725-B796-4A4A-9106-96F230757A64}"/>
              </a:ext>
            </a:extLst>
          </p:cNvPr>
          <p:cNvSpPr txBox="1"/>
          <p:nvPr/>
        </p:nvSpPr>
        <p:spPr>
          <a:xfrm>
            <a:off x="309941" y="3395522"/>
            <a:ext cx="261015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랜덤으로 수를 두고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이길 수 있는 상황에서만 그 수를 둔다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–</a:t>
            </a:r>
            <a:r>
              <a:rPr lang="ko-KR" altLang="en-US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수비의 개념 </a:t>
            </a:r>
            <a:r>
              <a:rPr lang="en-US" altLang="ko-KR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x</a:t>
            </a:r>
            <a:endParaRPr lang="ko-KR" altLang="en-US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3252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716626" y="1407113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835933" y="1319561"/>
            <a:ext cx="265969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Td_agent</a:t>
            </a:r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B3A8DF-D98F-4E13-97BD-E29B9B6BFF91}"/>
              </a:ext>
            </a:extLst>
          </p:cNvPr>
          <p:cNvSpPr txBox="1"/>
          <p:nvPr/>
        </p:nvSpPr>
        <p:spPr>
          <a:xfrm>
            <a:off x="5007236" y="1220057"/>
            <a:ext cx="2659693" cy="3741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1139D3-6766-4623-8055-A0EAF2B0A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653" y="2406663"/>
            <a:ext cx="6582694" cy="24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53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GYM </a:t>
              </a:r>
              <a:r>
                <a:rPr lang="en-US" altLang="ko-KR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tictactoe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활용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  <a:endParaRPr lang="en-US" altLang="ko-KR" sz="32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9E57FEB-5587-4D11-BB63-1284FDDF3B01}"/>
              </a:ext>
            </a:extLst>
          </p:cNvPr>
          <p:cNvSpPr/>
          <p:nvPr/>
        </p:nvSpPr>
        <p:spPr>
          <a:xfrm>
            <a:off x="720993" y="1263833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FE589F-A2AE-4FC2-95F5-9D1022A82BCC}"/>
              </a:ext>
            </a:extLst>
          </p:cNvPr>
          <p:cNvSpPr txBox="1"/>
          <p:nvPr/>
        </p:nvSpPr>
        <p:spPr>
          <a:xfrm>
            <a:off x="835933" y="1132505"/>
            <a:ext cx="373606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Td_agent</a:t>
            </a:r>
            <a:r>
              <a:rPr lang="en-US" altLang="ko-KR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spc="-1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learnbench</a:t>
            </a:r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B3A8DF-D98F-4E13-97BD-E29B9B6BFF91}"/>
              </a:ext>
            </a:extLst>
          </p:cNvPr>
          <p:cNvSpPr txBox="1"/>
          <p:nvPr/>
        </p:nvSpPr>
        <p:spPr>
          <a:xfrm>
            <a:off x="5007236" y="1220057"/>
            <a:ext cx="2659693" cy="3741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2400" spc="-1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BA49B3-E41A-414C-9460-A7D95B327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009" y="1884463"/>
            <a:ext cx="6868484" cy="120984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FBFDB32-D94C-48CF-91D5-9F887803C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009" y="3384600"/>
            <a:ext cx="6973273" cy="1219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E36E402-7DB5-4A52-900E-6A1A866628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009" y="4894263"/>
            <a:ext cx="6992326" cy="120031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F07BB3A-0D1B-498D-814D-7BDD62903C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805" y="1407113"/>
            <a:ext cx="6725589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2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3465</TotalTime>
  <Words>308</Words>
  <Application>Microsoft Office PowerPoint</Application>
  <PresentationFormat>화면 슬라이드 쇼(4:3)</PresentationFormat>
  <Paragraphs>75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나눔명조 ExtraBold</vt:lpstr>
      <vt:lpstr>나눔바른고딕</vt:lpstr>
      <vt:lpstr>맑은 고딕</vt:lpstr>
      <vt:lpstr>배달의민족 도현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pentagram5@naver.com</cp:lastModifiedBy>
  <cp:revision>167</cp:revision>
  <dcterms:created xsi:type="dcterms:W3CDTF">2015-12-08T11:53:42Z</dcterms:created>
  <dcterms:modified xsi:type="dcterms:W3CDTF">2019-03-31T07:01:46Z</dcterms:modified>
</cp:coreProperties>
</file>

<file path=docProps/thumbnail.jpeg>
</file>